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86"/>
  </p:notesMasterIdLst>
  <p:sldIdLst>
    <p:sldId id="258" r:id="rId3"/>
    <p:sldId id="1195" r:id="rId4"/>
    <p:sldId id="1312" r:id="rId5"/>
    <p:sldId id="1364" r:id="rId6"/>
    <p:sldId id="1323" r:id="rId7"/>
    <p:sldId id="1324" r:id="rId8"/>
    <p:sldId id="1367" r:id="rId9"/>
    <p:sldId id="1314" r:id="rId10"/>
    <p:sldId id="1315" r:id="rId11"/>
    <p:sldId id="1317" r:id="rId12"/>
    <p:sldId id="1316" r:id="rId13"/>
    <p:sldId id="1320" r:id="rId14"/>
    <p:sldId id="1318" r:id="rId15"/>
    <p:sldId id="1313" r:id="rId16"/>
    <p:sldId id="1366" r:id="rId17"/>
    <p:sldId id="1321" r:id="rId18"/>
    <p:sldId id="1327" r:id="rId19"/>
    <p:sldId id="1339" r:id="rId20"/>
    <p:sldId id="1340" r:id="rId21"/>
    <p:sldId id="1369" r:id="rId22"/>
    <p:sldId id="1332" r:id="rId23"/>
    <p:sldId id="1330" r:id="rId24"/>
    <p:sldId id="1329" r:id="rId25"/>
    <p:sldId id="1331" r:id="rId26"/>
    <p:sldId id="1333" r:id="rId27"/>
    <p:sldId id="1368" r:id="rId28"/>
    <p:sldId id="1335" r:id="rId29"/>
    <p:sldId id="1336" r:id="rId30"/>
    <p:sldId id="1337" r:id="rId31"/>
    <p:sldId id="1354" r:id="rId32"/>
    <p:sldId id="1338" r:id="rId33"/>
    <p:sldId id="1348" r:id="rId34"/>
    <p:sldId id="1347" r:id="rId35"/>
    <p:sldId id="1342" r:id="rId36"/>
    <p:sldId id="1355" r:id="rId37"/>
    <p:sldId id="1370" r:id="rId38"/>
    <p:sldId id="1371" r:id="rId39"/>
    <p:sldId id="1372" r:id="rId40"/>
    <p:sldId id="1373" r:id="rId41"/>
    <p:sldId id="1374" r:id="rId42"/>
    <p:sldId id="1344" r:id="rId43"/>
    <p:sldId id="1352" r:id="rId44"/>
    <p:sldId id="1358" r:id="rId45"/>
    <p:sldId id="1350" r:id="rId46"/>
    <p:sldId id="1359" r:id="rId47"/>
    <p:sldId id="1360" r:id="rId48"/>
    <p:sldId id="1361" r:id="rId49"/>
    <p:sldId id="1362" r:id="rId50"/>
    <p:sldId id="1363" r:id="rId51"/>
    <p:sldId id="1375" r:id="rId52"/>
    <p:sldId id="1376" r:id="rId53"/>
    <p:sldId id="1387" r:id="rId54"/>
    <p:sldId id="1388" r:id="rId55"/>
    <p:sldId id="1378" r:id="rId56"/>
    <p:sldId id="1379" r:id="rId57"/>
    <p:sldId id="1382" r:id="rId58"/>
    <p:sldId id="1383" r:id="rId59"/>
    <p:sldId id="1380" r:id="rId60"/>
    <p:sldId id="1384" r:id="rId61"/>
    <p:sldId id="1385" r:id="rId62"/>
    <p:sldId id="1232" r:id="rId63"/>
    <p:sldId id="1389" r:id="rId64"/>
    <p:sldId id="1390" r:id="rId65"/>
    <p:sldId id="1391" r:id="rId66"/>
    <p:sldId id="1392" r:id="rId67"/>
    <p:sldId id="1409" r:id="rId68"/>
    <p:sldId id="1393" r:id="rId69"/>
    <p:sldId id="1410" r:id="rId70"/>
    <p:sldId id="1394" r:id="rId71"/>
    <p:sldId id="1395" r:id="rId72"/>
    <p:sldId id="1396" r:id="rId73"/>
    <p:sldId id="1397" r:id="rId74"/>
    <p:sldId id="1411" r:id="rId75"/>
    <p:sldId id="1398" r:id="rId76"/>
    <p:sldId id="1412" r:id="rId77"/>
    <p:sldId id="1399" r:id="rId78"/>
    <p:sldId id="1402" r:id="rId79"/>
    <p:sldId id="1403" r:id="rId80"/>
    <p:sldId id="1404" r:id="rId81"/>
    <p:sldId id="1405" r:id="rId82"/>
    <p:sldId id="1406" r:id="rId83"/>
    <p:sldId id="1407" r:id="rId84"/>
    <p:sldId id="1408" r:id="rId85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8" autoAdjust="0"/>
    <p:restoredTop sz="92662" autoAdjust="0"/>
  </p:normalViewPr>
  <p:slideViewPr>
    <p:cSldViewPr>
      <p:cViewPr>
        <p:scale>
          <a:sx n="125" d="100"/>
          <a:sy n="125" d="100"/>
        </p:scale>
        <p:origin x="-648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collaborative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smtClean="0">
                <a:latin typeface="PFDinTextCompPro-Italic"/>
                <a:cs typeface="PFDinTextCompPro-Italic"/>
              </a:rPr>
              <a:t>(user-based collaborative filtering is possible but less efficient, since there are typically more users than items).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First &amp; most famous example of item-based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Implicit feedback;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browsing behavior (collaborative)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www.techdirt.com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/blog/innovation/articles/20120409/03412518422/why-netflix-never-implemented-algorithm-that-won-netflix-1-million-challenge.shtml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techblog.netflix.com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/2012/04/netflix-recommendations-beyond-5-stars.html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recommendation </a:t>
            </a:r>
            <a:r>
              <a:rPr lang="en-US" sz="5000" dirty="0" smtClean="0"/>
              <a:t>systems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7" y="1169734"/>
            <a:ext cx="6807200" cy="36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</a:t>
            </a:r>
            <a:r>
              <a:rPr lang="en-US" dirty="0" err="1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06" y="1312289"/>
            <a:ext cx="6392863" cy="33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8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35" y="955782"/>
            <a:ext cx="4894604" cy="43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76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03400"/>
            <a:ext cx="6070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84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028700"/>
            <a:ext cx="4856162" cy="38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0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3" y="1727941"/>
            <a:ext cx="8436769" cy="20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6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content-based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29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Content-based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Collaborative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a Simple matrix factorization model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netflix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prize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exercise: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recsys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in python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movielens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data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4859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is that users like items that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similar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to other items they’ve consumed.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489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Jason = (-3, 2, -2)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474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items (movies)</a:t>
            </a:r>
            <a:r>
              <a:rPr lang="en-US" sz="3000" dirty="0" smtClean="0">
                <a:latin typeface="PFDinTextCompPro-Italic"/>
                <a:cs typeface="PFDinTextCompPro-Italic"/>
              </a:rPr>
              <a:t>:					predicted ratings*: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Jason 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465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					predicted ratings*: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Jason 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33700"/>
            <a:ext cx="3636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98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					predicted ratings*: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Jason 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33700"/>
            <a:ext cx="3636125" cy="1473200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3314700"/>
            <a:ext cx="1463675" cy="17526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 (*)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In practice, these predictions would be proportional to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deviations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from some global average rating (hence the negative values).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0719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notable example of content-based filtering is Pandora, which maps songs into a feature space using features (or “genes”) designed by the Music Genome Project.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song vectors that depend on these features, Pandora can create a station with music having similar properties to a song the user selects.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603" y="4988868"/>
            <a:ext cx="2569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+mn-lt"/>
              </a:rPr>
              <a:t>source</a:t>
            </a:r>
            <a:r>
              <a:rPr lang="en-US" sz="900" i="1" dirty="0">
                <a:latin typeface="+mn-lt"/>
              </a:rPr>
              <a:t>: http://</a:t>
            </a:r>
            <a:r>
              <a:rPr lang="en-US" sz="900" i="1" dirty="0" err="1">
                <a:latin typeface="+mn-lt"/>
              </a:rPr>
              <a:t>www.pandora.com</a:t>
            </a:r>
            <a:r>
              <a:rPr lang="en-US" sz="900" i="1" dirty="0">
                <a:latin typeface="+mn-lt"/>
              </a:rPr>
              <a:t>/about/</a:t>
            </a:r>
            <a:r>
              <a:rPr lang="en-US" sz="900" i="1" dirty="0" err="1">
                <a:latin typeface="+mn-lt"/>
              </a:rPr>
              <a:t>mgp</a:t>
            </a:r>
            <a:endParaRPr lang="en-US" sz="900" i="1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4" y="952499"/>
            <a:ext cx="8305266" cy="40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2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24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need to map each item into a feature space (usually by hand!)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recommendations are limited in scope (items must be similar to each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other)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hard to create cross-content recommendations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books/music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films…this would require comparing elements from different feature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spaces!)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1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purpose of a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to 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</p:txBody>
      </p:sp>
    </p:spTree>
    <p:extLst>
      <p:ext uri="{BB962C8B-B14F-4D97-AF65-F5344CB8AC3E}">
        <p14:creationId xmlns:p14="http://schemas.microsoft.com/office/powerpoint/2010/main" val="3081558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collaborative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0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78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2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485062" y="1333500"/>
            <a:ext cx="1463675" cy="16764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here is that users get value from recommendations based on other users with similar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tastes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144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Ratings matrix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214085"/>
            <a:ext cx="4856162" cy="3777015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409700"/>
            <a:ext cx="1463675" cy="16764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matrix will always be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sparse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!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7999" y="4914900"/>
            <a:ext cx="4493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+mn-lt"/>
              </a:rPr>
              <a:t>source: http</a:t>
            </a:r>
            <a:r>
              <a:rPr lang="en-US" sz="800" i="1" dirty="0">
                <a:latin typeface="+mn-lt"/>
              </a:rPr>
              <a:t>://</a:t>
            </a:r>
            <a:r>
              <a:rPr lang="en-US" sz="800" i="1" dirty="0" err="1">
                <a:latin typeface="+mn-lt"/>
              </a:rPr>
              <a:t>www.eecs.berkeley.edu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zhanghao</a:t>
            </a:r>
            <a:r>
              <a:rPr lang="en-US" sz="800" i="1" dirty="0">
                <a:latin typeface="+mn-lt"/>
              </a:rPr>
              <a:t>/main/publications/subfolder/</a:t>
            </a:r>
            <a:r>
              <a:rPr lang="en-US" sz="800" i="1" dirty="0" err="1">
                <a:latin typeface="+mn-lt"/>
              </a:rPr>
              <a:t>netflix.png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513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56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equivalent to a clustering problem in the space of column vectors (items).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purpose of a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to 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rating is produced by analyzing other user/item ratings (and sometimes item characteristics) to provide personalized recommendations to users.</a:t>
            </a:r>
          </a:p>
        </p:txBody>
      </p:sp>
    </p:spTree>
    <p:extLst>
      <p:ext uri="{BB962C8B-B14F-4D97-AF65-F5344CB8AC3E}">
        <p14:creationId xmlns:p14="http://schemas.microsoft.com/office/powerpoint/2010/main" val="4142768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equivalent to a clustering problem in the space of column vectors (items)!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713662" y="2019300"/>
            <a:ext cx="1463675" cy="19812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User-based collaborative filtering is possible but less efficient, since there are typically more users than items.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5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Item-based 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" y="1409700"/>
            <a:ext cx="849153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56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866900"/>
            <a:ext cx="1463675" cy="25146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different than content-based filtering!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Though we’re making recommendations based on items, we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not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embedding the items in a feature space.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37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8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For example, we could decompose the ratings matrix via SVD to reduce the dimensionality and extract </a:t>
            </a:r>
            <a:r>
              <a:rPr lang="en-US" sz="3000" dirty="0" smtClean="0">
                <a:latin typeface="PFDinTextCompPro-Medium"/>
                <a:cs typeface="PFDinTextCompPro-Medium"/>
              </a:rPr>
              <a:t>latent variables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099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constructed by taking dot products of user &amp; item vectors in the latent feature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</p:txBody>
      </p:sp>
    </p:spTree>
    <p:extLst>
      <p:ext uri="{BB962C8B-B14F-4D97-AF65-F5344CB8AC3E}">
        <p14:creationId xmlns:p14="http://schemas.microsoft.com/office/powerpoint/2010/main" val="2752148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82" y="964186"/>
            <a:ext cx="4506911" cy="39499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987" y="4914900"/>
            <a:ext cx="46799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900" i="1" dirty="0" smtClean="0">
                <a:latin typeface="+mn-lt"/>
              </a:rPr>
              <a:t>source: http</a:t>
            </a:r>
            <a:r>
              <a:rPr lang="en-US" sz="900" i="1" dirty="0">
                <a:latin typeface="+mn-lt"/>
              </a:rPr>
              <a:t>://www2.research.att.com/~</a:t>
            </a:r>
            <a:r>
              <a:rPr lang="en-US" sz="900" i="1" dirty="0" err="1">
                <a:latin typeface="+mn-lt"/>
              </a:rPr>
              <a:t>volinsky</a:t>
            </a:r>
            <a:r>
              <a:rPr lang="en-US" sz="900" i="1" dirty="0">
                <a:latin typeface="+mn-lt"/>
              </a:rPr>
              <a:t>/papers/</a:t>
            </a:r>
            <a:r>
              <a:rPr lang="en-US" sz="900" i="1" dirty="0" err="1">
                <a:latin typeface="+mn-lt"/>
              </a:rPr>
              <a:t>ieeecomputer.pdf</a:t>
            </a:r>
            <a:endParaRPr lang="en-US" sz="9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7080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07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Since the conclusion of the Netflix prize, these latent factor methods for collaborative filtering have been regarded as the state-of-the-art in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technology.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they do have some drawbacks: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lots of (high-dimensional) ratings data needed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data is typically very sparse (in the Netflix prize dataset, ~99% of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possible ratings were missing)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susceptible to fraud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shilling attacks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 smtClean="0">
                <a:latin typeface="PFDinTextCompPro-Medium"/>
                <a:cs typeface="PFDinTextCompPro-Medium"/>
              </a:rPr>
              <a:t>cold start problem</a:t>
            </a:r>
            <a:r>
              <a:rPr lang="en-US" sz="3000" dirty="0" smtClean="0">
                <a:latin typeface="PFDinTextCompPro-Italic"/>
                <a:cs typeface="PFDinTextCompPro-Italic"/>
              </a:rPr>
              <a:t>: need lots of data on new user or item before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recommendations can be made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1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88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preferences!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</a:t>
            </a:r>
            <a:r>
              <a:rPr lang="en-US" sz="3000" dirty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!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get around this by enhancing our recommendations using </a:t>
            </a:r>
            <a:r>
              <a:rPr lang="en-US" sz="3000" dirty="0" smtClean="0">
                <a:latin typeface="PFDinTextCompPro-Medium"/>
                <a:cs typeface="PFDinTextCompPro-Medium"/>
              </a:rPr>
              <a:t>implicit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, which may include things like item browsing behavior, search patterns, purchase history, 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72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 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2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730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 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Implicit feedback can help to infer user preferences when explicit feedback is not available, therefore easing the cold start problem.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6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by using content-based info to “boost” a collaborative model).</a:t>
            </a:r>
          </a:p>
        </p:txBody>
      </p:sp>
    </p:spTree>
    <p:extLst>
      <p:ext uri="{BB962C8B-B14F-4D97-AF65-F5344CB8AC3E}">
        <p14:creationId xmlns:p14="http://schemas.microsoft.com/office/powerpoint/2010/main" val="3322244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demographic info).</a:t>
            </a: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demographic info).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Hybrid methods can also make the data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sparsity</a:t>
            </a:r>
            <a:r>
              <a:rPr lang="en-US" sz="3000" dirty="0" smtClean="0">
                <a:latin typeface="PFDinTextCompPro-Italic"/>
                <a:cs typeface="PFDinTextCompPro-Italic"/>
              </a:rPr>
              <a:t> issue easier to deal with, by broadening the set of features under consideration.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A simple matrix factorization model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612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Matrix factorization decomposes the ratings matrix and maps users and items into a low-dimensional vector space spanned by a basis of latent factors.</a:t>
            </a:r>
          </a:p>
        </p:txBody>
      </p:sp>
    </p:spTree>
    <p:extLst>
      <p:ext uri="{BB962C8B-B14F-4D97-AF65-F5344CB8AC3E}">
        <p14:creationId xmlns:p14="http://schemas.microsoft.com/office/powerpoint/2010/main" val="41469015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Matrix factorization decomposes the ratings matrix and maps users and items into a low-dimensional vector space spanned by a basis of latent factors.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Predicted ratings are given by inner products in this space, so for user </a:t>
            </a:r>
            <a:r>
              <a:rPr lang="en-US" sz="2500" i="1" dirty="0" smtClean="0">
                <a:latin typeface="+mn-lt"/>
                <a:cs typeface="PFDinTextCompPro-Italic"/>
              </a:rPr>
              <a:t>u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item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we can write: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4013200"/>
            <a:ext cx="1981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83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Factoring the ratings matrix via SVD leads to difficulty, since the matrix is typically sparse and therefore our information about the data is incomplete.</a:t>
            </a:r>
          </a:p>
        </p:txBody>
      </p:sp>
    </p:spTree>
    <p:extLst>
      <p:ext uri="{BB962C8B-B14F-4D97-AF65-F5344CB8AC3E}">
        <p14:creationId xmlns:p14="http://schemas.microsoft.com/office/powerpoint/2010/main" val="3040258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Factoring the ratings matrix via SVD leads to difficulty, since the matrix is typically sparse and therefore our information about the data is incomplete.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Interpolating missing values is an expensive process and can lead to inaccurate predictions, so we need another way to perform this factorization.</a:t>
            </a:r>
          </a:p>
        </p:txBody>
      </p:sp>
    </p:spTree>
    <p:extLst>
      <p:ext uri="{BB962C8B-B14F-4D97-AF65-F5344CB8AC3E}">
        <p14:creationId xmlns:p14="http://schemas.microsoft.com/office/powerpoint/2010/main" val="3635154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4661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85062" y="14097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Collaborative filtering strategies can still be item-based!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660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learn these feature vectors by minimizing the loss function: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where </a:t>
            </a:r>
            <a:r>
              <a:rPr lang="en-US" sz="3000" i="1" dirty="0" smtClean="0">
                <a:latin typeface="Symbol" charset="2"/>
                <a:cs typeface="Symbol" charset="2"/>
              </a:rPr>
              <a:t>k</a:t>
            </a:r>
            <a:r>
              <a:rPr lang="en-US" sz="3000" dirty="0" smtClean="0">
                <a:latin typeface="PFDinTextCompPro-Italic"/>
                <a:cs typeface="PFDinTextCompPro-Italic"/>
              </a:rPr>
              <a:t> denotes the set of known ratings, and </a:t>
            </a:r>
            <a:r>
              <a:rPr lang="en-US" sz="3000" i="1" dirty="0" smtClean="0">
                <a:latin typeface="Symbol" charset="2"/>
                <a:cs typeface="Symbol" charset="2"/>
              </a:rPr>
              <a:t>l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hyperparameter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7" y="3505200"/>
            <a:ext cx="6883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0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possibility is to learn the feature vectors using the observed ratings only. Since this dramatically reduces the size of the ratings matrix, we have to be careful to avoid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learn these feature vectors by minimizing the loss function: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where </a:t>
            </a:r>
            <a:r>
              <a:rPr lang="en-US" sz="3000" i="1" dirty="0" smtClean="0">
                <a:latin typeface="Symbol" charset="2"/>
                <a:cs typeface="Symbol" charset="2"/>
              </a:rPr>
              <a:t>k</a:t>
            </a:r>
            <a:r>
              <a:rPr lang="en-US" sz="3000" dirty="0" smtClean="0">
                <a:latin typeface="PFDinTextCompPro-Italic"/>
                <a:cs typeface="PFDinTextCompPro-Italic"/>
              </a:rPr>
              <a:t> denotes the set of known ratings, and </a:t>
            </a:r>
            <a:r>
              <a:rPr lang="en-US" sz="3000" i="1" dirty="0" smtClean="0">
                <a:latin typeface="Symbol" charset="2"/>
                <a:cs typeface="Symbol" charset="2"/>
              </a:rPr>
              <a:t>l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hyperparameter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7" y="3505200"/>
            <a:ext cx="6883400" cy="102870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333500"/>
            <a:ext cx="1463675" cy="2133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loss function has two unknowns (q, p) and so is not convex!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can be minimized using a method called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alternating least squares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633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turns out that much of the variation in observed ratings is due to user or item biases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some users are very critical, or some items are universally popular).</a:t>
            </a:r>
          </a:p>
        </p:txBody>
      </p:sp>
    </p:spTree>
    <p:extLst>
      <p:ext uri="{BB962C8B-B14F-4D97-AF65-F5344CB8AC3E}">
        <p14:creationId xmlns:p14="http://schemas.microsoft.com/office/powerpoint/2010/main" val="1717271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73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37" y="4622800"/>
            <a:ext cx="7366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turns out that much of the variation in observed ratings is due to user or item biases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some users are very critical, or some items are universally popular).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capture these biases in our model by generalizing        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 </a:t>
            </a:r>
            <a:r>
              <a:rPr lang="en-US" sz="3000" i="1" dirty="0" smtClean="0">
                <a:latin typeface="Symbol" charset="2"/>
                <a:cs typeface="Symbol" charset="2"/>
              </a:rPr>
              <a:t>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a global average rating,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item bias, </a:t>
            </a:r>
            <a:r>
              <a:rPr lang="en-US" sz="2500" i="1" dirty="0" err="1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u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user bias, and           is the user-item interaction.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37" y="2857500"/>
            <a:ext cx="622300" cy="52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187" y="3568700"/>
            <a:ext cx="356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1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With this generalization, our minimization problem becomes: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841500"/>
            <a:ext cx="877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42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simple matrix factorization model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With this generalization, our minimization problem becomes: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Further modifications can be made to this model (incorporating implicit feedback, capturing temporal effects, attaching confidence scores to predictions), and you can look up the details in the references.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841500"/>
            <a:ext cx="877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79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Iv. The </a:t>
            </a:r>
            <a:r>
              <a:rPr lang="en-US" sz="7500" dirty="0" err="1" smtClean="0"/>
              <a:t>netflix</a:t>
            </a:r>
            <a:r>
              <a:rPr lang="en-US" sz="7500" dirty="0" smtClean="0"/>
              <a:t> prize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6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dirty="0" err="1" smtClean="0"/>
              <a:t>netflix</a:t>
            </a:r>
            <a:r>
              <a:rPr lang="en-US" dirty="0" smtClean="0"/>
              <a:t> prize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</p:txBody>
      </p:sp>
    </p:spTree>
    <p:extLst>
      <p:ext uri="{BB962C8B-B14F-4D97-AF65-F5344CB8AC3E}">
        <p14:creationId xmlns:p14="http://schemas.microsoft.com/office/powerpoint/2010/main" val="4216229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ratings matrix contained &gt;100mm numerical entries (1-5 stars) from ~500k users across ~17k movies. The data was split into train/quiz/test sets to prevent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2500" dirty="0" smtClean="0">
                <a:latin typeface="PFDinTextCompPro-Italic"/>
                <a:cs typeface="PFDinTextCompPro-Italic"/>
              </a:rPr>
              <a:t> on the test data by answer submission (this was a clever idea!)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amazon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1094846"/>
            <a:ext cx="8720138" cy="3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1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516947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did much to spur interest and research advances in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2500" dirty="0" smtClean="0">
                <a:latin typeface="PFDinTextCompPro-Italic"/>
                <a:cs typeface="PFDinTextCompPro-Italic"/>
              </a:rPr>
              <a:t> technology, and the prize money was donated to charity.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epilogue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Though they adopted some of the modeling techniques that emerged from the competition, Netflix never actually implemented the prizewinning solution.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Why do you think that’s true?</a:t>
            </a:r>
          </a:p>
        </p:txBody>
      </p:sp>
    </p:spTree>
    <p:extLst>
      <p:ext uri="{BB962C8B-B14F-4D97-AF65-F5344CB8AC3E}">
        <p14:creationId xmlns:p14="http://schemas.microsoft.com/office/powerpoint/2010/main" val="811054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amazon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" y="1282457"/>
            <a:ext cx="8567738" cy="32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0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31274</TotalTime>
  <Pages>0</Pages>
  <Words>3963</Words>
  <Characters>0</Characters>
  <Application>Microsoft Macintosh PowerPoint</Application>
  <PresentationFormat>Custom</PresentationFormat>
  <Lines>0</Lines>
  <Paragraphs>617</Paragraphs>
  <Slides>83</Slides>
  <Notes>83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5" baseType="lpstr">
      <vt:lpstr>GA_Instructor_Template_Deck</vt:lpstr>
      <vt:lpstr>Agenda</vt:lpstr>
      <vt:lpstr>INTRO to DATA SCIENCE recommendation systems</vt:lpstr>
      <vt:lpstr>I. Content-based filtering ii. Collaborative filtering Iii. a Simple matrix factorization model iv. The netflix prize  exercise: V. recsys in python with movielens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content-based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collaborative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A simple matrix factorization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The netflix prize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8796</cp:revision>
  <cp:lastPrinted>2013-04-25T19:02:49Z</cp:lastPrinted>
  <dcterms:modified xsi:type="dcterms:W3CDTF">2014-03-29T03:25:51Z</dcterms:modified>
</cp:coreProperties>
</file>